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8" r:id="rId5"/>
    <p:sldId id="259" r:id="rId6"/>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D9C28E74-F160-4122-A3C6-B00FD41D21BE}" type="datetimeFigureOut">
              <a:rPr lang="hr-HR" smtClean="0"/>
              <a:pPr/>
              <a:t>2.10.2018.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9294251-ED40-4CF8-A034-8C885C76229E}" type="slidenum">
              <a:rPr lang="hr-HR" smtClean="0"/>
              <a:pPr/>
              <a:t>‹#›</a:t>
            </a:fld>
            <a:endParaRPr lang="hr-HR"/>
          </a:p>
        </p:txBody>
      </p:sp>
    </p:spTree>
    <p:extLst>
      <p:ext uri="{BB962C8B-B14F-4D97-AF65-F5344CB8AC3E}">
        <p14:creationId xmlns:p14="http://schemas.microsoft.com/office/powerpoint/2010/main" val="1681146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D9C28E74-F160-4122-A3C6-B00FD41D21BE}" type="datetimeFigureOut">
              <a:rPr lang="hr-HR" smtClean="0"/>
              <a:pPr/>
              <a:t>2.10.2018.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9294251-ED40-4CF8-A034-8C885C76229E}" type="slidenum">
              <a:rPr lang="hr-HR" smtClean="0"/>
              <a:pPr/>
              <a:t>‹#›</a:t>
            </a:fld>
            <a:endParaRPr lang="hr-HR"/>
          </a:p>
        </p:txBody>
      </p:sp>
    </p:spTree>
    <p:extLst>
      <p:ext uri="{BB962C8B-B14F-4D97-AF65-F5344CB8AC3E}">
        <p14:creationId xmlns:p14="http://schemas.microsoft.com/office/powerpoint/2010/main" val="1618079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D9C28E74-F160-4122-A3C6-B00FD41D21BE}" type="datetimeFigureOut">
              <a:rPr lang="hr-HR" smtClean="0"/>
              <a:pPr/>
              <a:t>2.10.2018.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9294251-ED40-4CF8-A034-8C885C76229E}" type="slidenum">
              <a:rPr lang="hr-HR" smtClean="0"/>
              <a:pPr/>
              <a:t>‹#›</a:t>
            </a:fld>
            <a:endParaRPr lang="hr-HR"/>
          </a:p>
        </p:txBody>
      </p:sp>
    </p:spTree>
    <p:extLst>
      <p:ext uri="{BB962C8B-B14F-4D97-AF65-F5344CB8AC3E}">
        <p14:creationId xmlns:p14="http://schemas.microsoft.com/office/powerpoint/2010/main" val="3694060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D9C28E74-F160-4122-A3C6-B00FD41D21BE}" type="datetimeFigureOut">
              <a:rPr lang="hr-HR" smtClean="0"/>
              <a:pPr/>
              <a:t>2.10.2018.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9294251-ED40-4CF8-A034-8C885C76229E}" type="slidenum">
              <a:rPr lang="hr-HR" smtClean="0"/>
              <a:pPr/>
              <a:t>‹#›</a:t>
            </a:fld>
            <a:endParaRPr lang="hr-HR"/>
          </a:p>
        </p:txBody>
      </p:sp>
    </p:spTree>
    <p:extLst>
      <p:ext uri="{BB962C8B-B14F-4D97-AF65-F5344CB8AC3E}">
        <p14:creationId xmlns:p14="http://schemas.microsoft.com/office/powerpoint/2010/main" val="3776011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C28E74-F160-4122-A3C6-B00FD41D21BE}" type="datetimeFigureOut">
              <a:rPr lang="hr-HR" smtClean="0"/>
              <a:pPr/>
              <a:t>2.10.2018.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9294251-ED40-4CF8-A034-8C885C76229E}" type="slidenum">
              <a:rPr lang="hr-HR" smtClean="0"/>
              <a:pPr/>
              <a:t>‹#›</a:t>
            </a:fld>
            <a:endParaRPr lang="hr-HR"/>
          </a:p>
        </p:txBody>
      </p:sp>
    </p:spTree>
    <p:extLst>
      <p:ext uri="{BB962C8B-B14F-4D97-AF65-F5344CB8AC3E}">
        <p14:creationId xmlns:p14="http://schemas.microsoft.com/office/powerpoint/2010/main" val="735994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D9C28E74-F160-4122-A3C6-B00FD41D21BE}" type="datetimeFigureOut">
              <a:rPr lang="hr-HR" smtClean="0"/>
              <a:pPr/>
              <a:t>2.10.2018.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9294251-ED40-4CF8-A034-8C885C76229E}" type="slidenum">
              <a:rPr lang="hr-HR" smtClean="0"/>
              <a:pPr/>
              <a:t>‹#›</a:t>
            </a:fld>
            <a:endParaRPr lang="hr-HR"/>
          </a:p>
        </p:txBody>
      </p:sp>
    </p:spTree>
    <p:extLst>
      <p:ext uri="{BB962C8B-B14F-4D97-AF65-F5344CB8AC3E}">
        <p14:creationId xmlns:p14="http://schemas.microsoft.com/office/powerpoint/2010/main" val="3230399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D9C28E74-F160-4122-A3C6-B00FD41D21BE}" type="datetimeFigureOut">
              <a:rPr lang="hr-HR" smtClean="0"/>
              <a:pPr/>
              <a:t>2.10.2018.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89294251-ED40-4CF8-A034-8C885C76229E}" type="slidenum">
              <a:rPr lang="hr-HR" smtClean="0"/>
              <a:pPr/>
              <a:t>‹#›</a:t>
            </a:fld>
            <a:endParaRPr lang="hr-HR"/>
          </a:p>
        </p:txBody>
      </p:sp>
    </p:spTree>
    <p:extLst>
      <p:ext uri="{BB962C8B-B14F-4D97-AF65-F5344CB8AC3E}">
        <p14:creationId xmlns:p14="http://schemas.microsoft.com/office/powerpoint/2010/main" val="1322091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D9C28E74-F160-4122-A3C6-B00FD41D21BE}" type="datetimeFigureOut">
              <a:rPr lang="hr-HR" smtClean="0"/>
              <a:pPr/>
              <a:t>2.10.2018.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89294251-ED40-4CF8-A034-8C885C76229E}" type="slidenum">
              <a:rPr lang="hr-HR" smtClean="0"/>
              <a:pPr/>
              <a:t>‹#›</a:t>
            </a:fld>
            <a:endParaRPr lang="hr-HR"/>
          </a:p>
        </p:txBody>
      </p:sp>
    </p:spTree>
    <p:extLst>
      <p:ext uri="{BB962C8B-B14F-4D97-AF65-F5344CB8AC3E}">
        <p14:creationId xmlns:p14="http://schemas.microsoft.com/office/powerpoint/2010/main" val="1662322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28E74-F160-4122-A3C6-B00FD41D21BE}" type="datetimeFigureOut">
              <a:rPr lang="hr-HR" smtClean="0"/>
              <a:pPr/>
              <a:t>2.10.2018.</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89294251-ED40-4CF8-A034-8C885C76229E}" type="slidenum">
              <a:rPr lang="hr-HR" smtClean="0"/>
              <a:pPr/>
              <a:t>‹#›</a:t>
            </a:fld>
            <a:endParaRPr lang="hr-HR"/>
          </a:p>
        </p:txBody>
      </p:sp>
    </p:spTree>
    <p:extLst>
      <p:ext uri="{BB962C8B-B14F-4D97-AF65-F5344CB8AC3E}">
        <p14:creationId xmlns:p14="http://schemas.microsoft.com/office/powerpoint/2010/main" val="1878109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28E74-F160-4122-A3C6-B00FD41D21BE}" type="datetimeFigureOut">
              <a:rPr lang="hr-HR" smtClean="0"/>
              <a:pPr/>
              <a:t>2.10.2018.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9294251-ED40-4CF8-A034-8C885C76229E}" type="slidenum">
              <a:rPr lang="hr-HR" smtClean="0"/>
              <a:pPr/>
              <a:t>‹#›</a:t>
            </a:fld>
            <a:endParaRPr lang="hr-HR"/>
          </a:p>
        </p:txBody>
      </p:sp>
    </p:spTree>
    <p:extLst>
      <p:ext uri="{BB962C8B-B14F-4D97-AF65-F5344CB8AC3E}">
        <p14:creationId xmlns:p14="http://schemas.microsoft.com/office/powerpoint/2010/main" val="300489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28E74-F160-4122-A3C6-B00FD41D21BE}" type="datetimeFigureOut">
              <a:rPr lang="hr-HR" smtClean="0"/>
              <a:pPr/>
              <a:t>2.10.2018.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9294251-ED40-4CF8-A034-8C885C76229E}" type="slidenum">
              <a:rPr lang="hr-HR" smtClean="0"/>
              <a:pPr/>
              <a:t>‹#›</a:t>
            </a:fld>
            <a:endParaRPr lang="hr-HR"/>
          </a:p>
        </p:txBody>
      </p:sp>
    </p:spTree>
    <p:extLst>
      <p:ext uri="{BB962C8B-B14F-4D97-AF65-F5344CB8AC3E}">
        <p14:creationId xmlns:p14="http://schemas.microsoft.com/office/powerpoint/2010/main" val="4257133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C28E74-F160-4122-A3C6-B00FD41D21BE}" type="datetimeFigureOut">
              <a:rPr lang="hr-HR" smtClean="0"/>
              <a:pPr/>
              <a:t>2.10.2018.</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294251-ED40-4CF8-A034-8C885C76229E}" type="slidenum">
              <a:rPr lang="hr-HR" smtClean="0"/>
              <a:pPr/>
              <a:t>‹#›</a:t>
            </a:fld>
            <a:endParaRPr lang="hr-HR"/>
          </a:p>
        </p:txBody>
      </p:sp>
    </p:spTree>
    <p:extLst>
      <p:ext uri="{BB962C8B-B14F-4D97-AF65-F5344CB8AC3E}">
        <p14:creationId xmlns:p14="http://schemas.microsoft.com/office/powerpoint/2010/main" val="2497450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5576" y="980728"/>
            <a:ext cx="7920880" cy="4524315"/>
          </a:xfrm>
          <a:prstGeom prst="rect">
            <a:avLst/>
          </a:prstGeom>
          <a:noFill/>
        </p:spPr>
        <p:txBody>
          <a:bodyPr wrap="square" rtlCol="0">
            <a:spAutoFit/>
          </a:bodyPr>
          <a:lstStyle/>
          <a:p>
            <a:endParaRPr lang="hr-HR" dirty="0"/>
          </a:p>
          <a:p>
            <a:pPr algn="ctr"/>
            <a:r>
              <a:rPr lang="hr-HR" dirty="0"/>
              <a:t> </a:t>
            </a:r>
            <a:r>
              <a:rPr lang="hr-HR" b="1" dirty="0"/>
              <a:t>H2020-WIDESPREAD-2014-669014 PaRaDeSEC </a:t>
            </a:r>
            <a:endParaRPr lang="hr-HR" dirty="0"/>
          </a:p>
          <a:p>
            <a:pPr algn="ctr"/>
            <a:r>
              <a:rPr lang="hr-HR" b="1" dirty="0"/>
              <a:t>Review Meeting – RP2 </a:t>
            </a:r>
            <a:endParaRPr lang="hr-HR" dirty="0"/>
          </a:p>
          <a:p>
            <a:pPr algn="ctr"/>
            <a:r>
              <a:rPr lang="hr-HR" b="1" dirty="0"/>
              <a:t>RUDER BOSKOVIC INSTITUTE </a:t>
            </a:r>
            <a:endParaRPr lang="hr-HR" dirty="0"/>
          </a:p>
          <a:p>
            <a:pPr algn="ctr"/>
            <a:r>
              <a:rPr lang="hr-HR" b="1" dirty="0"/>
              <a:t>ZAGREB – CROATIA </a:t>
            </a:r>
            <a:endParaRPr lang="hr-HR" dirty="0"/>
          </a:p>
          <a:p>
            <a:pPr algn="ctr"/>
            <a:r>
              <a:rPr lang="hr-HR" b="1" dirty="0"/>
              <a:t>01-02/10/2018</a:t>
            </a:r>
            <a:endParaRPr lang="hr-HR" b="1" i="1" dirty="0" smtClean="0"/>
          </a:p>
          <a:p>
            <a:endParaRPr lang="hr-HR" b="1" i="1" dirty="0"/>
          </a:p>
          <a:p>
            <a:endParaRPr lang="hr-HR" b="1" i="1" dirty="0" smtClean="0"/>
          </a:p>
          <a:p>
            <a:r>
              <a:rPr lang="en-GB" b="1" i="1" dirty="0" smtClean="0"/>
              <a:t>Overview of the ongoing project activities, obstacles and solutions, current status, updated work and financial plan 	</a:t>
            </a:r>
          </a:p>
          <a:p>
            <a:endParaRPr lang="en-GB" u="sng" dirty="0" smtClean="0"/>
          </a:p>
          <a:p>
            <a:r>
              <a:rPr lang="en-GB" b="1" i="1" u="sng" dirty="0" smtClean="0"/>
              <a:t>WP4: Implementation of the structural changes at RBI</a:t>
            </a:r>
            <a:endParaRPr lang="hr-HR" b="1" i="1" u="sng" dirty="0" smtClean="0"/>
          </a:p>
          <a:p>
            <a:endParaRPr lang="hr-HR" b="1" i="1" u="sng" dirty="0"/>
          </a:p>
          <a:p>
            <a:r>
              <a:rPr lang="hr-HR" b="1" i="1" dirty="0" smtClean="0"/>
              <a:t>Presented by Stjepko Fazinic</a:t>
            </a:r>
          </a:p>
          <a:p>
            <a:r>
              <a:rPr lang="hr-HR" b="1" i="1" dirty="0" smtClean="0"/>
              <a:t>Acting Head, Division of Experimental Physics</a:t>
            </a:r>
            <a:endParaRPr lang="en-GB" b="1" i="1" dirty="0" smtClean="0"/>
          </a:p>
          <a:p>
            <a:endParaRPr lang="en-GB" dirty="0" smtClean="0"/>
          </a:p>
        </p:txBody>
      </p:sp>
    </p:spTree>
    <p:extLst>
      <p:ext uri="{BB962C8B-B14F-4D97-AF65-F5344CB8AC3E}">
        <p14:creationId xmlns:p14="http://schemas.microsoft.com/office/powerpoint/2010/main" val="603949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16632"/>
            <a:ext cx="8568952" cy="6309420"/>
          </a:xfrm>
          <a:prstGeom prst="rect">
            <a:avLst/>
          </a:prstGeom>
          <a:noFill/>
        </p:spPr>
        <p:txBody>
          <a:bodyPr wrap="square" rtlCol="0">
            <a:spAutoFit/>
          </a:bodyPr>
          <a:lstStyle/>
          <a:p>
            <a:r>
              <a:rPr lang="en-GB" b="1" i="1" dirty="0" smtClean="0"/>
              <a:t>Overview of the ongoing project activities, obstacles and solutions, </a:t>
            </a:r>
          </a:p>
          <a:p>
            <a:r>
              <a:rPr lang="en-GB" b="1" i="1" dirty="0" smtClean="0"/>
              <a:t>current status, updated work and financial plan 	</a:t>
            </a:r>
          </a:p>
          <a:p>
            <a:endParaRPr lang="en-GB" u="sng" dirty="0" smtClean="0"/>
          </a:p>
          <a:p>
            <a:r>
              <a:rPr lang="en-GB" b="1" i="1" u="sng" dirty="0" smtClean="0"/>
              <a:t>WP4: Implementation of the structural changes at RBI</a:t>
            </a:r>
          </a:p>
          <a:p>
            <a:endParaRPr lang="en-GB" dirty="0" smtClean="0"/>
          </a:p>
          <a:p>
            <a:r>
              <a:rPr lang="en-GB" sz="1400" b="1" i="1" dirty="0" smtClean="0"/>
              <a:t>Related to realization of </a:t>
            </a:r>
            <a:r>
              <a:rPr lang="hr-HR" sz="1400" b="1" i="1" dirty="0" smtClean="0"/>
              <a:t>  </a:t>
            </a:r>
            <a:r>
              <a:rPr lang="en-GB" sz="2000" b="1" i="1" u="sng" dirty="0" smtClean="0"/>
              <a:t>Objective 4</a:t>
            </a:r>
            <a:r>
              <a:rPr lang="en-GB" sz="1400" b="1" i="1" u="sng" dirty="0" smtClean="0"/>
              <a:t> </a:t>
            </a:r>
            <a:r>
              <a:rPr lang="hr-HR" sz="1400" b="1" i="1" u="sng" dirty="0" smtClean="0"/>
              <a:t> </a:t>
            </a:r>
            <a:r>
              <a:rPr lang="en-GB" sz="1400" b="1" i="1" u="sng" dirty="0" smtClean="0"/>
              <a:t>from</a:t>
            </a:r>
            <a:r>
              <a:rPr lang="hr-HR" sz="1400" b="1" i="1" u="sng" dirty="0" smtClean="0"/>
              <a:t> </a:t>
            </a:r>
            <a:r>
              <a:rPr lang="en-GB" sz="1400" b="1" i="1" u="sng" dirty="0" smtClean="0"/>
              <a:t>Part B </a:t>
            </a:r>
            <a:r>
              <a:rPr lang="en-GB" sz="1400" b="1" i="1" dirty="0" smtClean="0"/>
              <a:t>:</a:t>
            </a:r>
          </a:p>
          <a:p>
            <a:endParaRPr lang="en-GB" sz="1400" b="1" dirty="0" smtClean="0"/>
          </a:p>
          <a:p>
            <a:r>
              <a:rPr lang="en-GB" sz="1400" b="1" dirty="0" smtClean="0"/>
              <a:t>To contribute to:</a:t>
            </a:r>
          </a:p>
          <a:p>
            <a:pPr marL="285750" indent="-285750">
              <a:buFontTx/>
              <a:buChar char="-"/>
            </a:pPr>
            <a:r>
              <a:rPr lang="en-GB" sz="1400" b="1" dirty="0" smtClean="0"/>
              <a:t>the </a:t>
            </a:r>
            <a:r>
              <a:rPr lang="en-GB" sz="1400" b="1" u="sng" dirty="0" smtClean="0"/>
              <a:t>realization</a:t>
            </a:r>
            <a:r>
              <a:rPr lang="en-GB" sz="1400" b="1" dirty="0" smtClean="0"/>
              <a:t> of the Croatian </a:t>
            </a:r>
            <a:r>
              <a:rPr lang="en-GB" sz="1400" b="1" u="sng" dirty="0" smtClean="0"/>
              <a:t>smart specialisation strategies</a:t>
            </a:r>
            <a:r>
              <a:rPr lang="en-GB" sz="1400" b="1" dirty="0" smtClean="0"/>
              <a:t>, </a:t>
            </a:r>
          </a:p>
          <a:p>
            <a:pPr marL="285750" indent="-285750">
              <a:buFontTx/>
              <a:buChar char="-"/>
            </a:pPr>
            <a:r>
              <a:rPr lang="en-GB" sz="1400" b="1" dirty="0" smtClean="0"/>
              <a:t>as well as take a leading role in </a:t>
            </a:r>
            <a:r>
              <a:rPr lang="en-GB" sz="1400" b="1" u="sng" dirty="0" smtClean="0"/>
              <a:t>institutional changes </a:t>
            </a:r>
            <a:r>
              <a:rPr lang="en-GB" sz="1400" b="1" dirty="0" smtClean="0"/>
              <a:t>to implement ERA priorities. </a:t>
            </a:r>
          </a:p>
          <a:p>
            <a:endParaRPr lang="en-GB" sz="1400" b="1" dirty="0" smtClean="0"/>
          </a:p>
          <a:p>
            <a:r>
              <a:rPr lang="en-GB" sz="1400" dirty="0" smtClean="0"/>
              <a:t>It is planned for the ERA chair to take a leading role in the </a:t>
            </a:r>
            <a:r>
              <a:rPr lang="en-GB" sz="1400" u="sng" dirty="0" smtClean="0"/>
              <a:t>implementation</a:t>
            </a:r>
            <a:r>
              <a:rPr lang="en-GB" sz="1400" dirty="0" smtClean="0"/>
              <a:t> of the </a:t>
            </a:r>
            <a:r>
              <a:rPr lang="en-GB" sz="1400" i="1" dirty="0" smtClean="0"/>
              <a:t>structural funds project </a:t>
            </a:r>
            <a:r>
              <a:rPr lang="en-GB" sz="1400" b="1" i="1" dirty="0" smtClean="0"/>
              <a:t>“Open scientific infrastructural platforms for innovative applications in economy and society” (</a:t>
            </a:r>
            <a:r>
              <a:rPr lang="en-GB" sz="1400" b="1" dirty="0" smtClean="0"/>
              <a:t>O-ZIP), </a:t>
            </a:r>
            <a:r>
              <a:rPr lang="en-GB" sz="1400" dirty="0" smtClean="0"/>
              <a:t>designed accordingly to the current national Smart Specialization Strategy, </a:t>
            </a:r>
            <a:r>
              <a:rPr lang="en-GB" sz="1400" b="1" u="sng" dirty="0" smtClean="0"/>
              <a:t>with the focus on the Advanced technologies and materials platform of O-ZIP.</a:t>
            </a:r>
            <a:r>
              <a:rPr lang="en-GB" sz="1400" u="sng" dirty="0" smtClean="0"/>
              <a:t> </a:t>
            </a:r>
            <a:r>
              <a:rPr lang="en-GB" sz="1400" dirty="0" smtClean="0"/>
              <a:t> Further, the ERA Chair will take a leading role in the relevant components of the project </a:t>
            </a:r>
            <a:r>
              <a:rPr lang="en-GB" sz="1400" b="1" dirty="0" smtClean="0"/>
              <a:t>“Cross-sector competence centre for advanced technologies” – applications of KET technologies</a:t>
            </a:r>
            <a:r>
              <a:rPr lang="en-GB" sz="1400" dirty="0" smtClean="0"/>
              <a:t>. </a:t>
            </a:r>
          </a:p>
          <a:p>
            <a:endParaRPr lang="en-GB" sz="1400" dirty="0" smtClean="0"/>
          </a:p>
          <a:p>
            <a:r>
              <a:rPr lang="en-GB" sz="1400" dirty="0" smtClean="0"/>
              <a:t>A key component of O-ZIP, as well as a strategic orientation of RBI in general, is a </a:t>
            </a:r>
            <a:r>
              <a:rPr lang="en-GB" sz="1400" b="1" u="sng" dirty="0" smtClean="0"/>
              <a:t>series of structural changes </a:t>
            </a:r>
            <a:r>
              <a:rPr lang="en-GB" sz="1400" dirty="0" smtClean="0"/>
              <a:t>necessary to improve its research and innovation excellence and to increase its capability to compete successfully for internationally competitive research funding including an open recruitment policy, gender balance, international peer review, improved doctoral training and open access policy to research infrastructure. This will be realized through the adoption of a series of key documents regulating the working environment at RBI. These changes are however not easy to fully implement in practice, as many of them go against the traditional manner of operation in the Croatian academic environment. </a:t>
            </a:r>
            <a:r>
              <a:rPr lang="en-GB" sz="1400" b="1" u="sng" dirty="0" smtClean="0"/>
              <a:t>The ERA chair is thus expected to contribute to the successful implementation of these changes. This will be achieved both through the direct involvement in the high impact O-ZIP project, as well as through becoming a formal advisor to the RBI director for matters concerning RBI institutional changes.</a:t>
            </a:r>
            <a:endParaRPr lang="en-GB" sz="1400" b="1" u="sng" dirty="0"/>
          </a:p>
        </p:txBody>
      </p:sp>
    </p:spTree>
    <p:extLst>
      <p:ext uri="{BB962C8B-B14F-4D97-AF65-F5344CB8AC3E}">
        <p14:creationId xmlns:p14="http://schemas.microsoft.com/office/powerpoint/2010/main" val="2854166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692696"/>
            <a:ext cx="8712968" cy="5078313"/>
          </a:xfrm>
          <a:prstGeom prst="rect">
            <a:avLst/>
          </a:prstGeom>
          <a:noFill/>
        </p:spPr>
        <p:txBody>
          <a:bodyPr wrap="square" rtlCol="0">
            <a:spAutoFit/>
          </a:bodyPr>
          <a:lstStyle/>
          <a:p>
            <a:r>
              <a:rPr lang="hr-HR" b="1" i="1" dirty="0" smtClean="0"/>
              <a:t>From 2015 to today the whole set of key documents has been changed to regulate the following issues:</a:t>
            </a:r>
          </a:p>
          <a:p>
            <a:endParaRPr lang="hr-HR" i="1" dirty="0" smtClean="0"/>
          </a:p>
          <a:p>
            <a:pPr>
              <a:buFont typeface="Arial" pitchFamily="34" charset="0"/>
              <a:buChar char="•"/>
            </a:pPr>
            <a:r>
              <a:rPr lang="hr-HR" i="1" dirty="0" smtClean="0"/>
              <a:t> Assure open infrastructure, flexibility of space and structure</a:t>
            </a:r>
          </a:p>
          <a:p>
            <a:pPr>
              <a:buFont typeface="Arial" pitchFamily="34" charset="0"/>
              <a:buChar char="•"/>
            </a:pPr>
            <a:endParaRPr lang="hr-HR" i="1" dirty="0" smtClean="0"/>
          </a:p>
          <a:p>
            <a:pPr>
              <a:buFont typeface="Arial" pitchFamily="34" charset="0"/>
              <a:buChar char="•"/>
            </a:pPr>
            <a:r>
              <a:rPr lang="hr-HR" i="1" dirty="0" smtClean="0"/>
              <a:t> Introduce evaluation/restructuring of Labs and </a:t>
            </a:r>
            <a:r>
              <a:rPr lang="hr-HR" i="1" dirty="0" smtClean="0"/>
              <a:t>Divisions</a:t>
            </a:r>
          </a:p>
          <a:p>
            <a:pPr>
              <a:buFont typeface="Arial" pitchFamily="34" charset="0"/>
              <a:buChar char="•"/>
            </a:pPr>
            <a:endParaRPr lang="hr-HR" i="1" dirty="0" smtClean="0"/>
          </a:p>
          <a:p>
            <a:pPr>
              <a:buFont typeface="Arial" pitchFamily="34" charset="0"/>
              <a:buChar char="•"/>
            </a:pPr>
            <a:r>
              <a:rPr lang="hr-HR" i="1" dirty="0"/>
              <a:t> Encourage applications to H2020 and other international projects</a:t>
            </a:r>
          </a:p>
          <a:p>
            <a:pPr>
              <a:buFont typeface="Arial" pitchFamily="34" charset="0"/>
              <a:buChar char="•"/>
            </a:pPr>
            <a:endParaRPr lang="hr-HR" i="1" dirty="0"/>
          </a:p>
          <a:p>
            <a:pPr>
              <a:buFont typeface="Arial" pitchFamily="34" charset="0"/>
              <a:buChar char="•"/>
            </a:pPr>
            <a:r>
              <a:rPr lang="hr-HR" i="1" dirty="0"/>
              <a:t> Encourage cooperation with the industry: patents, leadership </a:t>
            </a:r>
            <a:r>
              <a:rPr lang="hr-HR" i="1" dirty="0" smtClean="0"/>
              <a:t>positions</a:t>
            </a:r>
            <a:endParaRPr lang="hr-HR" i="1" dirty="0" smtClean="0"/>
          </a:p>
          <a:p>
            <a:pPr>
              <a:buFont typeface="Arial" pitchFamily="34" charset="0"/>
              <a:buChar char="•"/>
            </a:pPr>
            <a:endParaRPr lang="hr-HR" i="1" dirty="0" smtClean="0"/>
          </a:p>
          <a:p>
            <a:pPr>
              <a:buFont typeface="Arial" pitchFamily="34" charset="0"/>
              <a:buChar char="•"/>
            </a:pPr>
            <a:r>
              <a:rPr lang="hr-HR" i="1" dirty="0" smtClean="0"/>
              <a:t> </a:t>
            </a:r>
            <a:r>
              <a:rPr lang="hr-HR" i="1" dirty="0" smtClean="0"/>
              <a:t>Add International </a:t>
            </a:r>
            <a:r>
              <a:rPr lang="hr-HR" i="1" dirty="0" smtClean="0"/>
              <a:t>exellence </a:t>
            </a:r>
            <a:r>
              <a:rPr lang="hr-HR" i="1" u="sng" dirty="0" smtClean="0"/>
              <a:t>criteria</a:t>
            </a:r>
            <a:r>
              <a:rPr lang="hr-HR" i="1" dirty="0" smtClean="0"/>
              <a:t> for hiring and advancement</a:t>
            </a:r>
          </a:p>
          <a:p>
            <a:pPr>
              <a:buFont typeface="Arial" pitchFamily="34" charset="0"/>
              <a:buChar char="•"/>
            </a:pPr>
            <a:endParaRPr lang="hr-HR" i="1" dirty="0" smtClean="0"/>
          </a:p>
          <a:p>
            <a:pPr>
              <a:buFont typeface="Arial" pitchFamily="34" charset="0"/>
              <a:buChar char="•"/>
            </a:pPr>
            <a:r>
              <a:rPr lang="hr-HR" i="1" dirty="0" smtClean="0"/>
              <a:t> </a:t>
            </a:r>
            <a:r>
              <a:rPr lang="hr-HR" i="1" dirty="0" smtClean="0"/>
              <a:t>Add </a:t>
            </a:r>
            <a:r>
              <a:rPr lang="hr-HR" i="1" dirty="0" smtClean="0"/>
              <a:t>I</a:t>
            </a:r>
            <a:r>
              <a:rPr lang="hr-HR" i="1" dirty="0" smtClean="0"/>
              <a:t>nternational </a:t>
            </a:r>
            <a:r>
              <a:rPr lang="hr-HR" i="1" dirty="0" smtClean="0"/>
              <a:t>projects </a:t>
            </a:r>
            <a:r>
              <a:rPr lang="hr-HR" i="1" u="sng" dirty="0" smtClean="0"/>
              <a:t>criteria</a:t>
            </a:r>
            <a:r>
              <a:rPr lang="hr-HR" i="1" dirty="0" smtClean="0"/>
              <a:t> for getting leadership positions</a:t>
            </a:r>
          </a:p>
          <a:p>
            <a:pPr>
              <a:buFont typeface="Arial" pitchFamily="34" charset="0"/>
              <a:buChar char="•"/>
            </a:pPr>
            <a:endParaRPr lang="hr-HR" i="1" dirty="0" smtClean="0"/>
          </a:p>
          <a:p>
            <a:pPr>
              <a:buFont typeface="Arial" pitchFamily="34" charset="0"/>
              <a:buChar char="•"/>
            </a:pPr>
            <a:r>
              <a:rPr lang="hr-HR" i="1" dirty="0" smtClean="0"/>
              <a:t> Increase mobility of new staff/brain gain focus</a:t>
            </a:r>
          </a:p>
          <a:p>
            <a:endParaRPr lang="hr-HR" i="1" dirty="0" smtClean="0"/>
          </a:p>
          <a:p>
            <a:pPr>
              <a:buFont typeface="Arial" pitchFamily="34" charset="0"/>
              <a:buChar char="•"/>
            </a:pPr>
            <a:r>
              <a:rPr lang="hr-HR" i="1" dirty="0" smtClean="0"/>
              <a:t> Simplify administrative procedures, upgrade digitalization of internal procedures</a:t>
            </a:r>
            <a:endParaRPr lang="en-GB" i="1" dirty="0" smtClean="0"/>
          </a:p>
        </p:txBody>
      </p:sp>
    </p:spTree>
    <p:extLst>
      <p:ext uri="{BB962C8B-B14F-4D97-AF65-F5344CB8AC3E}">
        <p14:creationId xmlns:p14="http://schemas.microsoft.com/office/powerpoint/2010/main" val="357248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7637" y="332656"/>
            <a:ext cx="8892480" cy="5847755"/>
          </a:xfrm>
          <a:prstGeom prst="rect">
            <a:avLst/>
          </a:prstGeom>
          <a:noFill/>
        </p:spPr>
        <p:txBody>
          <a:bodyPr wrap="square" rtlCol="0">
            <a:spAutoFit/>
          </a:bodyPr>
          <a:lstStyle/>
          <a:p>
            <a:r>
              <a:rPr lang="en-GB" sz="1400" b="1" i="1" u="sng" dirty="0" smtClean="0"/>
              <a:t>Key documents (from 2015 to today)</a:t>
            </a:r>
            <a:endParaRPr lang="en-GB" b="1" i="1" u="sng" dirty="0" smtClean="0"/>
          </a:p>
          <a:p>
            <a:endParaRPr lang="en-GB" sz="1200" u="sng" dirty="0" smtClean="0"/>
          </a:p>
          <a:p>
            <a:pPr marL="171450" indent="-171450">
              <a:lnSpc>
                <a:spcPct val="150000"/>
              </a:lnSpc>
              <a:buFont typeface="Arial" panose="020B0604020202020204" pitchFamily="34" charset="0"/>
              <a:buChar char="•"/>
            </a:pPr>
            <a:r>
              <a:rPr lang="en-GB" sz="1400" u="sng" dirty="0" smtClean="0"/>
              <a:t>Statute (the present version from March 2015, changes under way)</a:t>
            </a:r>
          </a:p>
          <a:p>
            <a:pPr marL="171450" indent="-171450">
              <a:lnSpc>
                <a:spcPct val="150000"/>
              </a:lnSpc>
              <a:buFont typeface="Arial" panose="020B0604020202020204" pitchFamily="34" charset="0"/>
              <a:buChar char="•"/>
            </a:pPr>
            <a:r>
              <a:rPr lang="en-GB" sz="1400" u="sng" dirty="0" smtClean="0"/>
              <a:t>Rules for evaluation of Laboratories (from June 2015)</a:t>
            </a:r>
          </a:p>
          <a:p>
            <a:pPr marL="171450" indent="-171450">
              <a:lnSpc>
                <a:spcPct val="150000"/>
              </a:lnSpc>
              <a:buFont typeface="Arial" panose="020B0604020202020204" pitchFamily="34" charset="0"/>
              <a:buChar char="•"/>
            </a:pPr>
            <a:r>
              <a:rPr lang="en-GB" sz="1400" u="sng" dirty="0" smtClean="0"/>
              <a:t>Rules for office and laboratory allocation (from June 2015)</a:t>
            </a:r>
          </a:p>
          <a:p>
            <a:pPr marL="171450" indent="-171450">
              <a:lnSpc>
                <a:spcPct val="150000"/>
              </a:lnSpc>
              <a:buFont typeface="Arial" panose="020B0604020202020204" pitchFamily="34" charset="0"/>
              <a:buChar char="•"/>
            </a:pPr>
            <a:r>
              <a:rPr lang="en-GB" sz="1400" u="sng" dirty="0" smtClean="0"/>
              <a:t>Hiring and promotion criteria (the present version from November 2015, updated version developed, approved within RBI in 2017 and now waiting approval of MZO)</a:t>
            </a:r>
          </a:p>
          <a:p>
            <a:pPr marL="171450" indent="-171450">
              <a:lnSpc>
                <a:spcPct val="150000"/>
              </a:lnSpc>
              <a:buFont typeface="Arial" panose="020B0604020202020204" pitchFamily="34" charset="0"/>
              <a:buChar char="•"/>
            </a:pPr>
            <a:r>
              <a:rPr lang="en-GB" sz="1400" u="sng" dirty="0" smtClean="0"/>
              <a:t>Rules on External Collaborators (from March 2016)</a:t>
            </a:r>
          </a:p>
          <a:p>
            <a:pPr marL="171450" indent="-171450">
              <a:lnSpc>
                <a:spcPct val="150000"/>
              </a:lnSpc>
              <a:buFont typeface="Arial" panose="020B0604020202020204" pitchFamily="34" charset="0"/>
              <a:buChar char="•"/>
            </a:pPr>
            <a:r>
              <a:rPr lang="en-GB" sz="1400" u="sng" dirty="0" smtClean="0"/>
              <a:t>Intellectual property bylaws (the present version from September 2016)</a:t>
            </a:r>
          </a:p>
          <a:p>
            <a:pPr marL="171450" indent="-171450">
              <a:lnSpc>
                <a:spcPct val="150000"/>
              </a:lnSpc>
              <a:buFont typeface="Arial" panose="020B0604020202020204" pitchFamily="34" charset="0"/>
              <a:buChar char="•"/>
            </a:pPr>
            <a:r>
              <a:rPr lang="en-GB" sz="1400" u="sng" dirty="0" smtClean="0"/>
              <a:t>Rules for the work of Scientific </a:t>
            </a:r>
            <a:r>
              <a:rPr lang="en-GB" sz="1400" u="sng" dirty="0" err="1" smtClean="0"/>
              <a:t>Councill</a:t>
            </a:r>
            <a:r>
              <a:rPr lang="en-GB" sz="1400" u="sng" dirty="0" smtClean="0"/>
              <a:t> (from March 2016)</a:t>
            </a:r>
          </a:p>
          <a:p>
            <a:pPr marL="171450" indent="-171450">
              <a:lnSpc>
                <a:spcPct val="150000"/>
              </a:lnSpc>
              <a:buFont typeface="Arial" panose="020B0604020202020204" pitchFamily="34" charset="0"/>
              <a:buChar char="•"/>
            </a:pPr>
            <a:r>
              <a:rPr lang="en-GB" sz="1400" u="sng" dirty="0" smtClean="0"/>
              <a:t>Organizational Structure (the last version from September 2017, upgrade on the way – CDSE formation)</a:t>
            </a:r>
          </a:p>
          <a:p>
            <a:pPr marL="171450" indent="-171450">
              <a:lnSpc>
                <a:spcPct val="150000"/>
              </a:lnSpc>
              <a:buFont typeface="Arial" panose="020B0604020202020204" pitchFamily="34" charset="0"/>
              <a:buChar char="•"/>
            </a:pPr>
            <a:r>
              <a:rPr lang="en-GB" sz="1400" u="sng" dirty="0" smtClean="0"/>
              <a:t>Rules for distribution of funds provided by the Ministry of Science for dedicated science funding (from May 2017 for 2017; from April 2018 for 2018)</a:t>
            </a:r>
          </a:p>
          <a:p>
            <a:pPr marL="171450" indent="-171450">
              <a:lnSpc>
                <a:spcPct val="150000"/>
              </a:lnSpc>
              <a:buFont typeface="Arial" panose="020B0604020202020204" pitchFamily="34" charset="0"/>
              <a:buChar char="•"/>
            </a:pPr>
            <a:r>
              <a:rPr lang="en-GB" sz="1400" u="sng" dirty="0" smtClean="0"/>
              <a:t>Usage of funds obtained through services and other activities on the ‘market’ (from February 2017)</a:t>
            </a:r>
          </a:p>
          <a:p>
            <a:pPr marL="171450" indent="-171450">
              <a:lnSpc>
                <a:spcPct val="150000"/>
              </a:lnSpc>
              <a:buFont typeface="Arial" panose="020B0604020202020204" pitchFamily="34" charset="0"/>
              <a:buChar char="•"/>
            </a:pPr>
            <a:r>
              <a:rPr lang="en-GB" sz="1400" u="sng" dirty="0" smtClean="0"/>
              <a:t>Rules related to Sponsorships (from February 2017)</a:t>
            </a:r>
          </a:p>
          <a:p>
            <a:pPr marL="171450" indent="-171450">
              <a:lnSpc>
                <a:spcPct val="150000"/>
              </a:lnSpc>
              <a:buFont typeface="Arial" panose="020B0604020202020204" pitchFamily="34" charset="0"/>
              <a:buChar char="•"/>
            </a:pPr>
            <a:r>
              <a:rPr lang="en-GB" sz="1400" u="sng" dirty="0" smtClean="0"/>
              <a:t>Rules for stimulations, salary supplements and overtime work (from February 2017)</a:t>
            </a:r>
          </a:p>
          <a:p>
            <a:pPr marL="171450" indent="-171450">
              <a:lnSpc>
                <a:spcPct val="150000"/>
              </a:lnSpc>
              <a:buFont typeface="Arial" panose="020B0604020202020204" pitchFamily="34" charset="0"/>
              <a:buChar char="•"/>
            </a:pPr>
            <a:r>
              <a:rPr lang="en-GB" sz="1400" u="sng" dirty="0" smtClean="0"/>
              <a:t>The RBI development strategy for 2017-2023 (from May 2017)</a:t>
            </a:r>
          </a:p>
          <a:p>
            <a:pPr marL="171450" indent="-171450">
              <a:lnSpc>
                <a:spcPct val="150000"/>
              </a:lnSpc>
              <a:buFont typeface="Arial" panose="020B0604020202020204" pitchFamily="34" charset="0"/>
              <a:buChar char="•"/>
            </a:pPr>
            <a:r>
              <a:rPr lang="en-GB" sz="1400" u="sng" dirty="0" smtClean="0"/>
              <a:t>Rules on mentorships and R&amp;D activities of doctoral and postdoctoral students (from May 2017)</a:t>
            </a:r>
          </a:p>
        </p:txBody>
      </p:sp>
    </p:spTree>
    <p:extLst>
      <p:ext uri="{BB962C8B-B14F-4D97-AF65-F5344CB8AC3E}">
        <p14:creationId xmlns:p14="http://schemas.microsoft.com/office/powerpoint/2010/main" val="3513240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260648"/>
            <a:ext cx="8712968" cy="6247864"/>
          </a:xfrm>
          <a:prstGeom prst="rect">
            <a:avLst/>
          </a:prstGeom>
          <a:noFill/>
        </p:spPr>
        <p:txBody>
          <a:bodyPr wrap="square" rtlCol="0">
            <a:spAutoFit/>
          </a:bodyPr>
          <a:lstStyle/>
          <a:p>
            <a:r>
              <a:rPr lang="hr-HR" b="1" i="1" dirty="0" smtClean="0"/>
              <a:t>Some </a:t>
            </a:r>
            <a:r>
              <a:rPr lang="en-GB" b="1" i="1" dirty="0" smtClean="0"/>
              <a:t>ERA Chair recommendations </a:t>
            </a:r>
            <a:r>
              <a:rPr lang="en-GB" b="1" i="1" u="sng" dirty="0" smtClean="0"/>
              <a:t>for further actions</a:t>
            </a:r>
          </a:p>
          <a:p>
            <a:endParaRPr lang="en-GB" sz="1200" dirty="0" smtClean="0"/>
          </a:p>
          <a:p>
            <a:r>
              <a:rPr lang="en-GB" sz="1400" dirty="0" smtClean="0"/>
              <a:t>Some key structural changes can’t be realized for the moment due to limitations of national regulative which is still outdated and non-stimulating for research excellence. This considers not only regulative for research and education sector but also general rules in public sector and employment procedures.</a:t>
            </a:r>
          </a:p>
          <a:p>
            <a:endParaRPr lang="en-GB" sz="800" dirty="0" smtClean="0"/>
          </a:p>
          <a:p>
            <a:r>
              <a:rPr lang="en-GB" sz="1400" dirty="0" smtClean="0"/>
              <a:t>Some possible improvements not affected by existing national regulative and which ERA Chair recommends to the RBI management:</a:t>
            </a:r>
          </a:p>
          <a:p>
            <a:endParaRPr lang="en-GB" sz="1400" dirty="0" smtClean="0"/>
          </a:p>
          <a:p>
            <a:pPr marL="342900" indent="-342900">
              <a:buAutoNum type="arabicParenR"/>
            </a:pPr>
            <a:r>
              <a:rPr lang="en-GB" sz="1400" b="1" dirty="0" smtClean="0"/>
              <a:t>Advancement rules </a:t>
            </a:r>
            <a:r>
              <a:rPr lang="en-GB" sz="1400" dirty="0" smtClean="0"/>
              <a:t>define number of criteria required for hiring and promotion. It is recommended that </a:t>
            </a:r>
            <a:r>
              <a:rPr lang="en-GB" sz="1400" b="1" dirty="0" smtClean="0"/>
              <a:t>researcher with outstanding results </a:t>
            </a:r>
            <a:r>
              <a:rPr lang="en-GB" sz="1400" dirty="0" smtClean="0"/>
              <a:t>in just one of the criteria could be hired or promoted even if she/he doesn’t comply with all other criteria but comply with all national criteria. </a:t>
            </a:r>
          </a:p>
          <a:p>
            <a:pPr marL="342900" indent="-342900">
              <a:buAutoNum type="arabicParenR"/>
            </a:pPr>
            <a:endParaRPr lang="en-GB" sz="800" dirty="0" smtClean="0"/>
          </a:p>
          <a:p>
            <a:pPr marL="342900" indent="-342900">
              <a:buAutoNum type="arabicParenR"/>
            </a:pPr>
            <a:r>
              <a:rPr lang="en-GB" sz="1400" b="1" dirty="0" smtClean="0"/>
              <a:t>Clearer distinction </a:t>
            </a:r>
            <a:r>
              <a:rPr lang="en-GB" sz="1400" dirty="0" smtClean="0"/>
              <a:t>should be defined in the Statute </a:t>
            </a:r>
            <a:r>
              <a:rPr lang="en-GB" sz="1400" b="1" dirty="0" smtClean="0"/>
              <a:t>between authorities of the RBI Director and Scientific Council. </a:t>
            </a:r>
            <a:r>
              <a:rPr lang="en-GB" sz="1400" dirty="0" smtClean="0"/>
              <a:t>Presently large overlap in authorities exist in the current form of the Statute, which may cause undefined responsibility for key decisions or even may lead to conflict situations.</a:t>
            </a:r>
          </a:p>
          <a:p>
            <a:pPr marL="342900" indent="-342900">
              <a:buAutoNum type="arabicParenR"/>
            </a:pPr>
            <a:endParaRPr lang="en-GB" sz="800" dirty="0" smtClean="0"/>
          </a:p>
          <a:p>
            <a:pPr marL="342900" indent="-342900">
              <a:buAutoNum type="arabicParenR"/>
            </a:pPr>
            <a:r>
              <a:rPr lang="hr-HR" sz="1400" b="1" dirty="0" smtClean="0"/>
              <a:t>C</a:t>
            </a:r>
            <a:r>
              <a:rPr lang="en-GB" sz="1400" b="1" dirty="0" err="1" smtClean="0"/>
              <a:t>riteria</a:t>
            </a:r>
            <a:r>
              <a:rPr lang="en-GB" sz="1400" b="1" dirty="0" smtClean="0"/>
              <a:t> for membership in the RBI Scientific Council do not clearly mention research excellence</a:t>
            </a:r>
            <a:r>
              <a:rPr lang="hr-HR" sz="1400" b="1" dirty="0" smtClean="0"/>
              <a:t> </a:t>
            </a:r>
            <a:r>
              <a:rPr lang="hr-HR" sz="1400" dirty="0" smtClean="0"/>
              <a:t>while m</a:t>
            </a:r>
            <a:r>
              <a:rPr lang="en-GB" sz="1400" dirty="0" smtClean="0"/>
              <a:t>embers of Division councils should have some demonstrated research excellence, including leadership of international projects. </a:t>
            </a:r>
          </a:p>
          <a:p>
            <a:pPr marL="342900" indent="-342900">
              <a:buAutoNum type="arabicParenR"/>
            </a:pPr>
            <a:endParaRPr lang="en-GB" sz="800" dirty="0" smtClean="0"/>
          </a:p>
          <a:p>
            <a:pPr marL="342900" indent="-342900">
              <a:buAutoNum type="arabicParenR"/>
            </a:pPr>
            <a:r>
              <a:rPr lang="en-GB" sz="1400" dirty="0" smtClean="0"/>
              <a:t>Similarly to the point 3), current regulative doesn’t include explicit statement of </a:t>
            </a:r>
            <a:r>
              <a:rPr lang="en-GB" sz="1400" b="1" dirty="0" smtClean="0"/>
              <a:t>excellence criteria for heads of divisions. </a:t>
            </a:r>
            <a:r>
              <a:rPr lang="en-GB" sz="1400" dirty="0" smtClean="0"/>
              <a:t>Division heads are key persons for functioning of their divisions and are members of Scientific Council by definition.</a:t>
            </a:r>
          </a:p>
          <a:p>
            <a:pPr marL="342900" indent="-342900">
              <a:buAutoNum type="arabicParenR"/>
            </a:pPr>
            <a:endParaRPr lang="en-GB" sz="800" dirty="0" smtClean="0"/>
          </a:p>
          <a:p>
            <a:pPr marL="342900" indent="-342900">
              <a:buAutoNum type="arabicParenR"/>
            </a:pPr>
            <a:r>
              <a:rPr lang="en-GB" sz="1400" dirty="0" smtClean="0"/>
              <a:t>In the same manner as for the points 3) and 4), </a:t>
            </a:r>
            <a:r>
              <a:rPr lang="en-GB" sz="1400" b="1" dirty="0" smtClean="0"/>
              <a:t>there is no explicit research excellence criteria for members of the RBI Governing Board elected by the Scientific Council </a:t>
            </a:r>
            <a:r>
              <a:rPr lang="en-GB" sz="1400" dirty="0" smtClean="0"/>
              <a:t>(SC elects 3 GB members).  </a:t>
            </a:r>
          </a:p>
          <a:p>
            <a:pPr marL="342900" indent="-342900">
              <a:buAutoNum type="arabicParenR"/>
            </a:pPr>
            <a:endParaRPr lang="en-GB" sz="800" dirty="0" smtClean="0"/>
          </a:p>
          <a:p>
            <a:pPr marL="342900" indent="-342900">
              <a:buAutoNum type="arabicParenR"/>
            </a:pPr>
            <a:r>
              <a:rPr lang="en-GB" sz="1400" dirty="0" smtClean="0"/>
              <a:t>Strategic documents and regulations should be periodically examined and changed to improve research environment at RBI and remove obstacles. </a:t>
            </a:r>
            <a:r>
              <a:rPr lang="en-GB" sz="1400" b="1" dirty="0" smtClean="0"/>
              <a:t>RBI should increase efforts to improve decision making and regulation implementation processes.</a:t>
            </a:r>
            <a:endParaRPr lang="en-GB" sz="1400" b="1" dirty="0"/>
          </a:p>
        </p:txBody>
      </p:sp>
    </p:spTree>
    <p:extLst>
      <p:ext uri="{BB962C8B-B14F-4D97-AF65-F5344CB8AC3E}">
        <p14:creationId xmlns:p14="http://schemas.microsoft.com/office/powerpoint/2010/main" val="539226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674</Words>
  <Application>Microsoft Office PowerPoint</Application>
  <PresentationFormat>On-screen Show (4:3)</PresentationFormat>
  <Paragraphs>78</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korisnik</dc:creator>
  <cp:lastModifiedBy>IRB</cp:lastModifiedBy>
  <cp:revision>23</cp:revision>
  <dcterms:created xsi:type="dcterms:W3CDTF">2018-09-29T08:57:55Z</dcterms:created>
  <dcterms:modified xsi:type="dcterms:W3CDTF">2018-10-02T06:47:47Z</dcterms:modified>
</cp:coreProperties>
</file>